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2C4C2E53-A3FA-4B84-BBD4-F87C47DE73FD}">
          <p14:sldIdLst>
            <p14:sldId id="256"/>
            <p14:sldId id="257"/>
          </p14:sldIdLst>
        </p14:section>
        <p14:section name="タイトルなしのセクション" id="{074CDA5A-8D10-4ED9-A1F7-8C964E0E562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A9B887-F32D-B48C-5425-483EA296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D8F270-21F8-501D-180F-6F17C22B2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47D6F5-5319-A180-2755-F6093AD3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51ACBE-AA37-52AB-3F8E-8953463F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D2D13-5550-B72D-B138-A3760494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55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C1132D-C56C-69B1-115B-61B3402B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AE092A-B360-BE37-F535-47F54DF82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27ED05-A7C9-A73C-F8CE-8484FF0F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466DD3-AAD1-CE1C-8F7E-718DE53B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5656C5-8C64-93BA-98F4-F6E9729F7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00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8C6B0C-5222-C960-24AC-815DCEA36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BE8DA6-CE67-8F57-A215-DA724C2DD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164AC-ADB7-CB4C-4C92-EDA42E26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23C823-FC17-D4CE-215C-803119ED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45BB56-F2AE-B3B7-19C7-ED555E24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36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D86EF9-5D7C-E4F6-9637-12F79D9B1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061EA6-4CCB-13CB-16C7-94597F82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D8AB0F-51D3-CCA5-11E8-4D429A3C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0F90B0-44FF-5A86-0C7B-FC7D641F9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A90976-A54C-F17C-F102-3A9D0855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00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3DD130-D462-F377-7D89-90860CC4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1F8389-289C-1FB1-E08D-AEED611C7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6A261B-5840-788B-950E-F66517EC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BA204E-F8DF-B309-CD93-68908C757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6217DB-8BE3-5FA6-9A0A-2607BD27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05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34552-46CE-5434-30A7-C1C9ABD0A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D0DE05-F661-3249-09F5-444972A23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E6D1D5-B0B6-4337-DA8C-F83ADA79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C80146-F04C-712D-04C7-7FA109FE2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0D9922-7E49-E799-CC04-571975BA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69DAB-80BB-C52A-019C-A92F9CC7B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95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DC949A-BAE3-5C32-A066-5C34D5737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1FA43C-5C7B-DBFB-78A8-AA77AD2C0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B58037-FC67-9512-CADB-65B635E6D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65317CD-0B13-1CE7-D416-FA8EEA20C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8CF9A5B-F07E-8363-F77E-A97228FC7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85AD60D-E161-4618-322F-012BC992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3512FE-87C8-B242-98AD-832B6C45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65EF5B-5581-AD61-2898-1600F118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1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C5937-36C8-1D11-DE33-D9337114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D4862A-5312-735B-76C1-7192DC5A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B28F05-C133-E5A3-5896-21988AB7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F9B12B-F03B-EAEE-7B7F-8C2D4600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03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E48CB7-FDE0-F57D-7656-219F3BBA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DC58FA-D670-0D7B-3FF6-9B91036D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9D2825-A017-464B-C3F6-8D3F9D7F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38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676CB1-DF84-5B68-B475-D24CA49E3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104D59-56AC-DFE5-2CDF-11980A00B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F52DBB-28D1-8557-8EA6-AAB24284C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8DB97B-58C1-13C4-FDA0-E52E8F76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E2C8A7-32D7-57CB-B8A9-243AA1F7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D986CC-29B5-0C87-AAB8-3A968722C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43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BDBFC8-3095-1716-E563-61FB6361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AC72AAB-0FE4-1C06-7397-DB4FFE4D4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813535-3161-CFEB-33A3-1D170D5E4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F07F61-7F00-3A25-3944-B6F67ABA9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FB4667-90E0-B21F-CBA6-234546D3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71E225-ACE8-2DBC-2882-AA304B91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7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70115D-4AD4-6809-DD32-7BE0DA0B4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51BB79-BF1D-02F9-E61E-E8F130147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A559FC-1D43-3815-5F8C-5983CA1E5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4389-863B-48D1-91FD-E3E1A8B7C7AE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C7D19B-3441-4053-3F77-3FD8478CAB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D8CF9-7445-2482-60C5-396D3AD57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64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AD16702-C818-21A6-D896-B6F14BD0E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06535"/>
              </p:ext>
            </p:extLst>
          </p:nvPr>
        </p:nvGraphicFramePr>
        <p:xfrm>
          <a:off x="993913" y="1418229"/>
          <a:ext cx="9812840" cy="5227038"/>
        </p:xfrm>
        <a:graphic>
          <a:graphicData uri="http://schemas.openxmlformats.org/drawingml/2006/table">
            <a:tbl>
              <a:tblPr/>
              <a:tblGrid>
                <a:gridCol w="416840">
                  <a:extLst>
                    <a:ext uri="{9D8B030D-6E8A-4147-A177-3AD203B41FA5}">
                      <a16:colId xmlns:a16="http://schemas.microsoft.com/office/drawing/2014/main" val="3447854872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11185528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895436813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397204412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542997097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1626661679"/>
                    </a:ext>
                  </a:extLst>
                </a:gridCol>
              </a:tblGrid>
              <a:tr h="12146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インセンティブの種類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属性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対象者の税務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対象者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618350"/>
                  </a:ext>
                </a:extLst>
              </a:tr>
              <a:tr h="543917">
                <a:tc row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報酬制度</a:t>
                      </a:r>
                    </a:p>
                  </a:txBody>
                  <a:tcPr marL="28627" marR="28627" marT="14314" marB="14314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無償ストック・オプション</a:t>
                      </a: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（税制適格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無償新株予約権を付与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値上がり益型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譲渡所得課税</a:t>
                      </a:r>
                      <a:b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（税制適格要件の充足が必要）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設定時確定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423962"/>
                  </a:ext>
                </a:extLst>
              </a:tr>
              <a:tr h="543917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株式報酬型ストック・オプション</a:t>
                      </a:r>
                      <a:b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権利行使価格を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円とした無償新株予約権を付与（税制非適格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i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フルバリュー型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給与所得課税</a:t>
                      </a:r>
                      <a:br>
                        <a:rPr lang="en-US" altLang="zh-TW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（権利行使時）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設定時確定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318091"/>
                  </a:ext>
                </a:extLst>
              </a:tr>
              <a:tr h="543917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譲渡制限付株式</a:t>
                      </a:r>
                      <a:b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譲渡制限付株式を付与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i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フルバリュー型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給与所得課税</a:t>
                      </a:r>
                      <a:br>
                        <a:rPr lang="en-US" altLang="zh-TW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（譲渡制限解除時）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設定時確定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23325"/>
                  </a:ext>
                </a:extLst>
              </a:tr>
              <a:tr h="887444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zh-TW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RSU</a:t>
                      </a:r>
                      <a:endParaRPr lang="zh-TW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一定期間の勤務や業績条件の達成に応じて、将来株式を交付する権利を付与。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i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フルバリュー型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給与所得課税（株式交付時）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後決め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665820"/>
                  </a:ext>
                </a:extLst>
              </a:tr>
              <a:tr h="887444">
                <a:tc v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株式給付信託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ESOP)</a:t>
                      </a:r>
                      <a:endParaRPr lang="zh-TW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会社が金銭を拠出・信託し、その信託を通じて会社の株式を給付。予め定めたルールに基づき、当該株式または株式の換金額を支給。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i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フルバリュー型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給与所得課税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後決め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300862"/>
                  </a:ext>
                </a:extLst>
              </a:tr>
              <a:tr h="54391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投資制度</a:t>
                      </a:r>
                    </a:p>
                  </a:txBody>
                  <a:tcPr marL="28627" marR="28627" marT="14314" marB="14314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持株会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一般的には奨励金一定比率支給、自社株式の公正価値での投資制度として活用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値上がり益型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譲渡所得課税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設定時確定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9039"/>
                  </a:ext>
                </a:extLst>
              </a:tr>
              <a:tr h="543917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有償ストック・オプション（時価発行新株予約権）</a:t>
                      </a: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（有償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新株予約権をその公正価値の払込みによる有償発行で付与</a:t>
                      </a: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値上がり益型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譲渡所得課税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設定時確定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20751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贈与</a:t>
                      </a:r>
                    </a:p>
                  </a:txBody>
                  <a:tcPr marL="28627" marR="28627" marT="14314" marB="14314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信託型ストック・オプション</a:t>
                      </a: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（信託型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時価発行新株予約権を信託して、予め定めたルールに従い付与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1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値上がり益型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給与所得課税</a:t>
                      </a:r>
                      <a:br>
                        <a:rPr lang="en-US" altLang="zh-TW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（権利行使時）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後決め</a:t>
                      </a:r>
                    </a:p>
                  </a:txBody>
                  <a:tcPr marL="28627" marR="28627" marT="14314" marB="14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321788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6CA102B-2CBF-57C3-C990-C7FD1BE3934D}"/>
              </a:ext>
            </a:extLst>
          </p:cNvPr>
          <p:cNvSpPr txBox="1"/>
          <p:nvPr/>
        </p:nvSpPr>
        <p:spPr>
          <a:xfrm>
            <a:off x="1906656" y="544685"/>
            <a:ext cx="82213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●株価は過去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年ほぼ一定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→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値上がり益型（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SO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や持株会強化）はインセンティブとして弱い。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933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80EEA42-631D-9B0C-633B-416C7DB117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758624"/>
              </p:ext>
            </p:extLst>
          </p:nvPr>
        </p:nvGraphicFramePr>
        <p:xfrm>
          <a:off x="838200" y="1943894"/>
          <a:ext cx="10515600" cy="320040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30223888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9310809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704107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57491532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254489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評価項目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RS（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譲渡制限付株式）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ESOP（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日本版）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SO（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自己株前提）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647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将来シナリオ適合度</a:t>
                      </a:r>
                      <a:endParaRPr lang="ja-JP" altLang="en-US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◎：付与時に自己株を交付可能。大株主相続などの不確実性にも柔軟対応可。短期</a:t>
                      </a: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〜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中期インセンティブにも最適。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◎：信託を通じ長期プール可能。将来大量自己株の取得にも計画的に対応可能。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○：条件付与型で交付タイミングの柔軟性あり。国内実務ではやや管理複雑。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△：自己株使用で株式調達リスクは軽減可能。ただし課税・投資家説明の観点で柔軟性は限定的。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070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事務管理負荷</a:t>
                      </a:r>
                      <a:endParaRPr lang="zh-TW" altLang="en-US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★：交付・譲渡制限設定のみで比較的シンプル。投資家説明も容易。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★★★：信託契約・運営・会計・開示など複雑で負担大。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★★：権利条件管理・株式交付処理が煩雑。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★★★：契約書作成・登記・開示が必要で煩雑。投資家説明も複雑。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991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00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508</Words>
  <Application>Microsoft Office PowerPoint</Application>
  <PresentationFormat>ワイド画面</PresentationFormat>
  <Paragraphs>67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洋太 宗形</dc:creator>
  <cp:lastModifiedBy>洋太 宗形</cp:lastModifiedBy>
  <cp:revision>2</cp:revision>
  <dcterms:created xsi:type="dcterms:W3CDTF">2025-09-27T22:48:33Z</dcterms:created>
  <dcterms:modified xsi:type="dcterms:W3CDTF">2025-09-28T07:53:10Z</dcterms:modified>
</cp:coreProperties>
</file>