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2C4C2E53-A3FA-4B84-BBD4-F87C47DE73FD}">
          <p14:sldIdLst>
            <p14:sldId id="257"/>
          </p14:sldIdLst>
        </p14:section>
        <p14:section name="タイトルなしのセクション" id="{074CDA5A-8D10-4ED9-A1F7-8C964E0E562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-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A9B887-F32D-B48C-5425-483EA296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4D8F270-21F8-501D-180F-6F17C22B2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47D6F5-5319-A180-2755-F6093AD3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51ACBE-AA37-52AB-3F8E-8953463F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D2D13-5550-B72D-B138-A3760494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55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C1132D-C56C-69B1-115B-61B3402B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FAE092A-B360-BE37-F535-47F54DF82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27ED05-A7C9-A73C-F8CE-8484FF0F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466DD3-AAD1-CE1C-8F7E-718DE53BA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5656C5-8C64-93BA-98F4-F6E9729F7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00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8C6B0C-5222-C960-24AC-815DCEA36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BE8DA6-CE67-8F57-A215-DA724C2DD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164AC-ADB7-CB4C-4C92-EDA42E26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23C823-FC17-D4CE-215C-803119ED4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45BB56-F2AE-B3B7-19C7-ED555E24F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36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D86EF9-5D7C-E4F6-9637-12F79D9B1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061EA6-4CCB-13CB-16C7-94597F82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D8AB0F-51D3-CCA5-11E8-4D429A3C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0F90B0-44FF-5A86-0C7B-FC7D641F9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A90976-A54C-F17C-F102-3A9D0855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00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3DD130-D462-F377-7D89-90860CC4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1F8389-289C-1FB1-E08D-AEED611C7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6A261B-5840-788B-950E-F66517EC7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BA204E-F8DF-B309-CD93-68908C757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6217DB-8BE3-5FA6-9A0A-2607BD27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05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34552-46CE-5434-30A7-C1C9ABD0A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D0DE05-F661-3249-09F5-444972A23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E6D1D5-B0B6-4337-DA8C-F83ADA79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C80146-F04C-712D-04C7-7FA109FE2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0D9922-7E49-E799-CC04-571975BA7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69DAB-80BB-C52A-019C-A92F9CC7B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95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DC949A-BAE3-5C32-A066-5C34D5737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1FA43C-5C7B-DBFB-78A8-AA77AD2C0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B58037-FC67-9512-CADB-65B635E6D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65317CD-0B13-1CE7-D416-FA8EEA20C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8CF9A5B-F07E-8363-F77E-A97228FC7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85AD60D-E161-4618-322F-012BC992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3512FE-87C8-B242-98AD-832B6C45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565EF5B-5581-AD61-2898-1600F118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01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C5937-36C8-1D11-DE33-D9337114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DD4862A-5312-735B-76C1-7192DC5AF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B28F05-C133-E5A3-5896-21988AB7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F9B12B-F03B-EAEE-7B7F-8C2D4600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03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E48CB7-FDE0-F57D-7656-219F3BBA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CDC58FA-D670-0D7B-3FF6-9B91036D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9D2825-A017-464B-C3F6-8D3F9D7F0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380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676CB1-DF84-5B68-B475-D24CA49E3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104D59-56AC-DFE5-2CDF-11980A00B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F52DBB-28D1-8557-8EA6-AAB24284C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8DB97B-58C1-13C4-FDA0-E52E8F76D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E2C8A7-32D7-57CB-B8A9-243AA1F7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D986CC-29B5-0C87-AAB8-3A968722C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43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BDBFC8-3095-1716-E563-61FB6361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AC72AAB-0FE4-1C06-7397-DB4FFE4D4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813535-3161-CFEB-33A3-1D170D5E4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F07F61-7F00-3A25-3944-B6F67ABA9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FB4667-90E0-B21F-CBA6-234546D38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71E225-ACE8-2DBC-2882-AA304B91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7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70115D-4AD4-6809-DD32-7BE0DA0B4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51BB79-BF1D-02F9-E61E-E8F130147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A559FC-1D43-3815-5F8C-5983CA1E5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24389-863B-48D1-91FD-E3E1A8B7C7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C7D19B-3441-4053-3F77-3FD8478CAB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D8CF9-7445-2482-60C5-396D3AD57D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33EB8-7A65-4680-A2AC-844690BA4F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64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80EEA42-631D-9B0C-633B-416C7DB117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359856"/>
              </p:ext>
            </p:extLst>
          </p:nvPr>
        </p:nvGraphicFramePr>
        <p:xfrm>
          <a:off x="2238894" y="807720"/>
          <a:ext cx="7236000" cy="7010400"/>
        </p:xfrm>
        <a:graphic>
          <a:graphicData uri="http://schemas.openxmlformats.org/drawingml/2006/table">
            <a:tbl>
              <a:tblPr/>
              <a:tblGrid>
                <a:gridCol w="1598651">
                  <a:extLst>
                    <a:ext uri="{9D8B030D-6E8A-4147-A177-3AD203B41FA5}">
                      <a16:colId xmlns:a16="http://schemas.microsoft.com/office/drawing/2014/main" val="1918774615"/>
                    </a:ext>
                  </a:extLst>
                </a:gridCol>
                <a:gridCol w="1598651">
                  <a:extLst>
                    <a:ext uri="{9D8B030D-6E8A-4147-A177-3AD203B41FA5}">
                      <a16:colId xmlns:a16="http://schemas.microsoft.com/office/drawing/2014/main" val="2302238886"/>
                    </a:ext>
                  </a:extLst>
                </a:gridCol>
                <a:gridCol w="2019349">
                  <a:extLst>
                    <a:ext uri="{9D8B030D-6E8A-4147-A177-3AD203B41FA5}">
                      <a16:colId xmlns:a16="http://schemas.microsoft.com/office/drawing/2014/main" val="1293108093"/>
                    </a:ext>
                  </a:extLst>
                </a:gridCol>
                <a:gridCol w="2019349">
                  <a:extLst>
                    <a:ext uri="{9D8B030D-6E8A-4147-A177-3AD203B41FA5}">
                      <a16:colId xmlns:a16="http://schemas.microsoft.com/office/drawing/2014/main" val="956898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持株会</a:t>
                      </a: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8647837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発行会社視点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損金算入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損金算入可能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損金算入は譲渡制限解除時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損金算入可能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業績条件を付した場合は不可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0704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zh-TW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導入コスト</a:t>
                      </a:r>
                      <a:endParaRPr lang="zh-TW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持株会規約改定やシステム対応等で、</a:t>
                      </a:r>
                      <a:r>
                        <a:rPr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RS</a:t>
                      </a: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よりやや重い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アドバイザリー費用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9913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zh-TW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事務負担</a:t>
                      </a:r>
                      <a:endParaRPr lang="zh-TW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会員管理・譲渡制限管理を持株会で一括処理できるが、事務局負担は増す。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・譲渡制限解除または無償取得の手続き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・株式割当、割当契約締結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26129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希薄化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自己株処分：有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新株発行：有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自己株処分：有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新株発行：有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8479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株主名簿への記載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持株会（理事長）名義で一括記載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本人名義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615432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対象者視点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事務負担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個人契約不要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・割当契約、情報共有にかかる手続き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・証券口座開設（株式割当までに）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7321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株式取得時期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譲渡制限解除時</a:t>
                      </a:r>
                    </a:p>
                    <a:p>
                      <a:pPr>
                        <a:buNone/>
                      </a:pP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譲渡制限解除時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50856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議決権・配当受領兼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議決権は理事長が行使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株式割当時より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36013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納税資金準備</a:t>
                      </a:r>
                      <a:endParaRPr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知る前契約、計画活用</a:t>
                      </a:r>
                      <a:endParaRPr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知る前契約、計画活用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835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005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183</Words>
  <Application>Microsoft Office PowerPoint</Application>
  <PresentationFormat>ワイド画面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洋太 宗形</dc:creator>
  <cp:lastModifiedBy>洋太 宗形</cp:lastModifiedBy>
  <cp:revision>3</cp:revision>
  <dcterms:created xsi:type="dcterms:W3CDTF">2025-09-27T22:48:33Z</dcterms:created>
  <dcterms:modified xsi:type="dcterms:W3CDTF">2025-10-20T14:41:29Z</dcterms:modified>
</cp:coreProperties>
</file>